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E9D"/>
    <a:srgbClr val="0A3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08BED-45E0-4146-9AA3-E286E1EBEF6C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28FBB-DDA8-4C6B-9714-1F3B95845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100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F5BB0-1B68-44B1-AA17-DC8B4B8CBE10}" type="datetimeFigureOut">
              <a:rPr lang="ru-RU" smtClean="0"/>
              <a:t>17.12.2024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8D636-26E3-429A-9049-28F9DFAAF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993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01307" y="2877025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01307" y="5356700"/>
            <a:ext cx="9144000" cy="106057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477794" y="0"/>
            <a:ext cx="4571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07" y="622637"/>
            <a:ext cx="3359616" cy="855215"/>
          </a:xfrm>
          <a:prstGeom prst="rect">
            <a:avLst/>
          </a:prstGeom>
        </p:spPr>
      </p:pic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23513" y="6455075"/>
            <a:ext cx="4114800" cy="365125"/>
          </a:xfrm>
        </p:spPr>
        <p:txBody>
          <a:bodyPr/>
          <a:lstStyle/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020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48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64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856735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76103" y="42516"/>
            <a:ext cx="6559379" cy="771697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532604"/>
            <a:ext cx="12192000" cy="333633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477794" y="0"/>
            <a:ext cx="4571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90" y="154999"/>
            <a:ext cx="2147767" cy="5467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7" y="1145224"/>
            <a:ext cx="10892609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23513" y="6532604"/>
            <a:ext cx="4114800" cy="325396"/>
          </a:xfrm>
        </p:spPr>
        <p:txBody>
          <a:bodyPr/>
          <a:lstStyle/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448800" y="6532604"/>
            <a:ext cx="2743200" cy="322603"/>
          </a:xfrm>
        </p:spPr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2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1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19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2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8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04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14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Канашевич К.А. Курсовой проект Минск 2023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8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s23115024" TargetMode="External"/><Relationship Id="rId2" Type="http://schemas.openxmlformats.org/officeDocument/2006/relationships/hyperlink" Target="https://otexts.com/fpp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ccess.thecvf.com/content_cvpr_2017/html/Ilg_FlowNet_2.0_Evolution_CVPR_2017_paper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521341"/>
            <a:ext cx="12191999" cy="2387600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  <a:spcAft>
                <a:spcPts val="2000"/>
              </a:spcAft>
            </a:pP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48000" y="4849623"/>
            <a:ext cx="9144000" cy="1060575"/>
          </a:xfrm>
        </p:spPr>
        <p:txBody>
          <a:bodyPr anchor="ctr">
            <a:normAutofit fontScale="92500" lnSpcReduction="20000"/>
          </a:bodyPr>
          <a:lstStyle/>
          <a:p>
            <a:pPr algn="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</a:p>
          <a:p>
            <a:pPr algn="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Шолтанюк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С.В.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Старший преподаватель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" y="1798511"/>
            <a:ext cx="1219199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Никита Дмитриевич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курс 6 группа</a:t>
            </a:r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397243" y="604711"/>
            <a:ext cx="7731026" cy="106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компьютерных технологий и систем</a:t>
            </a:r>
          </a:p>
        </p:txBody>
      </p:sp>
    </p:spTree>
    <p:extLst>
      <p:ext uri="{BB962C8B-B14F-4D97-AF65-F5344CB8AC3E}">
        <p14:creationId xmlns:p14="http://schemas.microsoft.com/office/powerpoint/2010/main" val="8500173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10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302DADE-9F1D-8499-9F83-FB63FA86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2467936"/>
            <a:ext cx="10145541" cy="2076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424376-420D-3272-256E-41160C9C9961}"/>
              </a:ext>
            </a:extLst>
          </p:cNvPr>
          <p:cNvSpPr txBox="1"/>
          <p:nvPr/>
        </p:nvSpPr>
        <p:spPr>
          <a:xfrm>
            <a:off x="4454106" y="4634088"/>
            <a:ext cx="5515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5 – Временной ряд</a:t>
            </a:r>
          </a:p>
        </p:txBody>
      </p:sp>
    </p:spTree>
    <p:extLst>
      <p:ext uri="{BB962C8B-B14F-4D97-AF65-F5344CB8AC3E}">
        <p14:creationId xmlns:p14="http://schemas.microsoft.com/office/powerpoint/2010/main" val="370354783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11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final_video">
            <a:hlinkClick r:id="" action="ppaction://media"/>
            <a:extLst>
              <a:ext uri="{FF2B5EF4-FFF2-40B4-BE49-F238E27FC236}">
                <a16:creationId xmlns:a16="http://schemas.microsoft.com/office/drawing/2014/main" id="{E61A282D-58A6-FF14-99ED-49BF51F87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8929" y="1118305"/>
            <a:ext cx="9054141" cy="509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06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12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 descr="Изображение выглядит как текст, линия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00EB3B4-B511-35C2-A51D-05ABF52C1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71" y="880837"/>
            <a:ext cx="9692256" cy="545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914685-6F16-BC15-363C-BB71029FB8F6}"/>
              </a:ext>
            </a:extLst>
          </p:cNvPr>
          <p:cNvSpPr txBox="1"/>
          <p:nvPr/>
        </p:nvSpPr>
        <p:spPr>
          <a:xfrm>
            <a:off x="4522086" y="6030023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6 -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скоростей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214656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13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final_video2">
            <a:hlinkClick r:id="" action="ppaction://media"/>
            <a:extLst>
              <a:ext uri="{FF2B5EF4-FFF2-40B4-BE49-F238E27FC236}">
                <a16:creationId xmlns:a16="http://schemas.microsoft.com/office/drawing/2014/main" id="{C9B97218-C348-846F-DD74-395650914C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888" y="1113137"/>
            <a:ext cx="8986223" cy="50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67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14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 descr="Изображение выглядит как текст, диаграмм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ABD68A42-31EA-AD77-31C2-A3135B5DE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60" y="1105259"/>
            <a:ext cx="8724181" cy="4907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2B307-62A6-F322-94E2-5E0BF6A1B7AD}"/>
              </a:ext>
            </a:extLst>
          </p:cNvPr>
          <p:cNvSpPr txBox="1"/>
          <p:nvPr/>
        </p:nvSpPr>
        <p:spPr>
          <a:xfrm>
            <a:off x="4211534" y="5752741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Рисунок </a:t>
            </a:r>
            <a:r>
              <a:rPr lang="en-US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ru-RU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Сравнение скоростей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0177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использованной литературы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623887" y="1145224"/>
            <a:ext cx="10892609" cy="2986201"/>
          </a:xfrm>
        </p:spPr>
        <p:txBody>
          <a:bodyPr>
            <a:normAutofit/>
          </a:bodyPr>
          <a:lstStyle/>
          <a:p>
            <a:pPr algn="just">
              <a:lnSpc>
                <a:spcPts val="18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Hyndman, R.J. Forecasting: principles and practice [Electronic resource] / R.J. Hyndman, G.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Athanasopoulos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 – 3rd ed. – Melbourne, Australia : 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OTexts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2021. –URL: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https://otexts.com/fpp3/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	</a:t>
            </a:r>
            <a:endParaRPr lang="ru-RU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 Duong, H.-T. Deep Learning-Based Anomaly Detection in Video Surveillance: A Survey / H.-T. Duong, V.-T. Le, V. T. Hoang // Sensors. – 2023. – Vol. 23,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11. – Article No. 5024. – 25 p. – DOI: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10.3390/s23115024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	</a:t>
            </a:r>
            <a:endParaRPr lang="ru-RU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3. 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FlowNet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2.0: Evolution of Optical Flow Estimation With Deep Networks / E.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[et al.]. // Proceedings of the IEEE Conference on Computer Vision and Pattern Recognition (CVPR). – 2017. – P. 2462–2470. – URL: </a:t>
            </a:r>
            <a:r>
              <a:rPr lang="en-US" sz="1800" u="sng" kern="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https://openaccess.thecvf.com/content_cvpr_2017/html/Ilg_FlowNet_2.0_Evolution_CVPR_2017_paper.html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Канашевич К.А.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15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0632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Канашевич К.А.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16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50592C-FCD4-B545-1B1D-B3E8F70CE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данной работе были рассмотрены методы для детекции движущихся объектов на видеопоследовательности и методы для обработки временных рядов.</a:t>
            </a:r>
          </a:p>
          <a:p>
            <a:pPr marL="457200" indent="-4572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Реализована программа для выявления аномалий на видеопоследовательности.</a:t>
            </a:r>
          </a:p>
          <a:p>
            <a:pPr marL="457200" indent="-4572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Проведён анализ полученных результатов.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E8A9A0D-A2E5-10E2-E045-C6D8B639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249182832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6467" y="42516"/>
            <a:ext cx="8979015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44" y="2792302"/>
            <a:ext cx="3797494" cy="1389773"/>
          </a:xfrm>
          <a:prstGeom prst="rect">
            <a:avLst/>
          </a:prstGeom>
        </p:spPr>
      </p:pic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2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A9BB5C-3449-8B2D-2A33-E28272EDC5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7" y="1145224"/>
            <a:ext cx="10892609" cy="426636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основных методов анализа движения объектов видеопоследовательности.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аномалий движения объектов видеопоследовательности.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методов для решения поставленной задачи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программу для выявления аномалий на видеопоследовательности.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 применения метода для выявления аномалий на видеопоследовательности.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1093550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3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52D9099-24FF-2E8C-CB59-DAD2DDE3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EFEC45FF-155E-B44D-B844-C726A4400853}"/>
                  </a:ext>
                </a:extLst>
              </p:cNvPr>
              <p:cNvSpPr>
                <a:spLocks noGrp="1"/>
              </p:cNvSpPr>
              <p:nvPr>
                <p:ph type="body" idx="1" hasCustomPrompt="1"/>
              </p:nvPr>
            </p:nvSpPr>
            <p:spPr>
              <a:xfrm>
                <a:off x="623887" y="1145224"/>
                <a:ext cx="10892609" cy="4266361"/>
              </a:xfrm>
            </p:spPr>
            <p:txBody>
              <a:bodyPr>
                <a:normAutofit/>
              </a:bodyPr>
              <a:lstStyle>
                <a:lvl1pPr marL="0" indent="0">
                  <a:buNone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457200" indent="0"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2pPr>
                <a:lvl3pPr marL="914400" indent="0">
                  <a:buNone/>
                  <a:defRPr sz="1800">
                    <a:solidFill>
                      <a:schemeClr val="tx1">
                        <a:tint val="75000"/>
                      </a:schemeClr>
                    </a:solidFill>
                  </a:defRPr>
                </a:lvl3pPr>
                <a:lvl4pPr marL="13716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4pPr>
                <a:lvl5pPr marL="18288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5pPr>
                <a:lvl6pPr marL="22860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27432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32004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36576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Метод оптического потока анализирует движение объектов в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последовательности кадров.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pPr algn="just"/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частные производные интенсивности по пространственным координатам и времени,</a:t>
                </a:r>
                <a:b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−компоненты вектора оптического потока (с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корость перемещения вектора в</m:t>
                      </m:r>
                    </m:oMath>
                  </m:oMathPara>
                </a14:m>
                <a:endParaRPr lang="ru-RU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простанстве)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EFEC45FF-155E-B44D-B844-C726A4400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 hasCustomPrompt="1"/>
              </p:nvPr>
            </p:nvSpPr>
            <p:spPr>
              <a:xfrm>
                <a:off x="623887" y="1145224"/>
                <a:ext cx="10892609" cy="4266361"/>
              </a:xfrm>
              <a:blipFill>
                <a:blip r:embed="rId2"/>
                <a:stretch>
                  <a:fillRect l="-560" t="-1571" r="-6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201BFF1-DD7E-05D7-472A-AA565746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012" y="3287930"/>
            <a:ext cx="4706007" cy="280074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34417A4-4BE1-F5D9-3BF4-1DCB26031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019" y="3278404"/>
            <a:ext cx="2343477" cy="28102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A1ECA7-8866-AF57-6007-7EFCE71661E3}"/>
              </a:ext>
            </a:extLst>
          </p:cNvPr>
          <p:cNvSpPr txBox="1"/>
          <p:nvPr/>
        </p:nvSpPr>
        <p:spPr>
          <a:xfrm>
            <a:off x="5698357" y="6088671"/>
            <a:ext cx="5122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 – Применение оптического потока</a:t>
            </a:r>
          </a:p>
        </p:txBody>
      </p:sp>
    </p:spTree>
    <p:extLst>
      <p:ext uri="{BB962C8B-B14F-4D97-AF65-F5344CB8AC3E}">
        <p14:creationId xmlns:p14="http://schemas.microsoft.com/office/powerpoint/2010/main" val="15674858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4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AEFF824-D478-D502-10E3-B56827F86980}"/>
                  </a:ext>
                </a:extLst>
              </p:cNvPr>
              <p:cNvSpPr>
                <a:spLocks noGrp="1"/>
              </p:cNvSpPr>
              <p:nvPr>
                <p:ph type="body" idx="1" hasCustomPrompt="1"/>
              </p:nvPr>
            </p:nvSpPr>
            <p:spPr>
              <a:xfrm>
                <a:off x="623887" y="1145224"/>
                <a:ext cx="10892609" cy="4266361"/>
              </a:xfrm>
            </p:spPr>
            <p:txBody>
              <a:bodyPr>
                <a:normAutofit/>
              </a:bodyPr>
              <a:lstStyle>
                <a:lvl1pPr marL="0" indent="0">
                  <a:buNone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457200" indent="0"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2pPr>
                <a:lvl3pPr marL="914400" indent="0">
                  <a:buNone/>
                  <a:defRPr sz="1800">
                    <a:solidFill>
                      <a:schemeClr val="tx1">
                        <a:tint val="75000"/>
                      </a:schemeClr>
                    </a:solidFill>
                  </a:defRPr>
                </a:lvl3pPr>
                <a:lvl4pPr marL="13716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4pPr>
                <a:lvl5pPr marL="18288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5pPr>
                <a:lvl6pPr marL="22860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27432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32004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36576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Свёрточная нейронная сеть. Использует операцию свёртки для выделения общих признаков.</a:t>
                </a:r>
              </a:p>
              <a:p>
                <a:pPr lvl="0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nary>
                      </m:e>
                    </m:nary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lvl="0"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входное изображение,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ядро свёртки,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смещение,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значение на выходе после свёртки.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AEFF824-D478-D502-10E3-B56827F86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 hasCustomPrompt="1"/>
              </p:nvPr>
            </p:nvSpPr>
            <p:spPr>
              <a:xfrm>
                <a:off x="623887" y="1145224"/>
                <a:ext cx="10892609" cy="4266361"/>
              </a:xfrm>
              <a:blipFill>
                <a:blip r:embed="rId2"/>
                <a:stretch>
                  <a:fillRect l="-560" t="-1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9221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5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AEFF824-D478-D502-10E3-B56827F869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7" y="1145224"/>
            <a:ext cx="10892609" cy="426636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algn="just"/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</a:t>
            </a:r>
            <a:r>
              <a:rPr lang="ru-RU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Аномалии, как правило, определяются как события, отклоняющиеся от ожидаемого или нормального поведения в видеопоследовательности. </a:t>
            </a:r>
          </a:p>
          <a:p>
            <a:pPr algn="just">
              <a:lnSpc>
                <a:spcPts val="1800"/>
              </a:lnSpc>
              <a:spcAft>
                <a:spcPts val="10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Неправильном перемещении объектов (например, человек, внезапно бегущий в толпе).</a:t>
            </a:r>
            <a:endParaRPr lang="ru-RU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10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Нарушении привычного потока движения (машина, едущая по тротуару).</a:t>
            </a:r>
            <a:endParaRPr lang="ru-RU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10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Появлении необычных объектов или исчезновении привычных объектов.</a:t>
            </a:r>
            <a:endParaRPr lang="ru-RU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1000"/>
              </a:spcAft>
            </a:pPr>
            <a:r>
              <a:rPr lang="ru-R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Определение аномалии сильно зависит от контекста: то, что считается нормой в одном случае, может быть аномалией в другом.</a:t>
            </a:r>
            <a:endParaRPr lang="ru-RU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42563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6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AEFF824-D478-D502-10E3-B56827F86980}"/>
                  </a:ext>
                </a:extLst>
              </p:cNvPr>
              <p:cNvSpPr>
                <a:spLocks noGrp="1"/>
              </p:cNvSpPr>
              <p:nvPr>
                <p:ph type="body" idx="1" hasCustomPrompt="1"/>
              </p:nvPr>
            </p:nvSpPr>
            <p:spPr>
              <a:xfrm>
                <a:off x="623887" y="1145224"/>
                <a:ext cx="10892609" cy="4266361"/>
              </a:xfrm>
            </p:spPr>
            <p:txBody>
              <a:bodyPr>
                <a:normAutofit lnSpcReduction="10000"/>
              </a:bodyPr>
              <a:lstStyle>
                <a:lvl1pPr marL="0" indent="0">
                  <a:buNone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457200" indent="0"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2pPr>
                <a:lvl3pPr marL="914400" indent="0">
                  <a:buNone/>
                  <a:defRPr sz="1800">
                    <a:solidFill>
                      <a:schemeClr val="tx1">
                        <a:tint val="75000"/>
                      </a:schemeClr>
                    </a:solidFill>
                  </a:defRPr>
                </a:lvl3pPr>
                <a:lvl4pPr marL="13716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4pPr>
                <a:lvl5pPr marL="18288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5pPr>
                <a:lvl6pPr marL="22860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27432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32004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36576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pPr marL="342900" lvl="0" indent="-342900" algn="just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Метод пороговых значений. Временной ряд анализируется на наличие значений, которые значительно отличаются от среднего значения.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</a:pP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ru-RU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𝑎𝑛𝑜𝑚𝑎𝑙𝑦</m:t>
                    </m:r>
                    <m:r>
                      <a:rPr lang="ru-RU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⇔</m:t>
                    </m:r>
                    <m:r>
                      <a:rPr lang="en-US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ru-RU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ru-RU" i="1" kern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kern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ru-RU" b="0" i="1" kern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ср</m:t>
                        </m:r>
                      </m:sub>
                    </m:sSub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0" algn="just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</a:pPr>
                <a:r>
                  <a:rPr lang="ru-RU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Параметрические модели. Аномалиями считаются точки, лежащие за пределами определённого доверительного интервала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</a:pPr>
                <a:endParaRPr lang="ru-RU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𝑎𝑛𝑜𝑚𝑎𝑙𝑦</m:t>
                      </m:r>
                      <m:r>
                        <a:rPr lang="ru-RU" i="1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⇔</m:t>
                      </m:r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ru-RU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</m:d>
                      <m:r>
                        <a:rPr lang="ru-RU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ru-RU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ru-RU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b="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lvl="0" algn="ctr"/>
                <a:endParaRPr lang="ru-RU" kern="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lvl="0" algn="just"/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ru-RU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ru-RU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абсолютное отклонение значения наблюдения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от среднего значения </a:t>
                </a:r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ru-RU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ru-RU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стандартное отклонение выборки или распределения, </a:t>
                </a:r>
                <a14:m>
                  <m:oMath xmlns:m="http://schemas.openxmlformats.org/officeDocument/2006/math">
                    <m:r>
                      <a:rPr lang="en-US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ru-RU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kern="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- коэффициент, определяющий, сколько стандартных отклонений (𝜎σ) допускается</a:t>
                </a:r>
                <a:endParaRPr lang="ru-RU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lvl="0" algn="ctr"/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AEFF824-D478-D502-10E3-B56827F86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 hasCustomPrompt="1"/>
              </p:nvPr>
            </p:nvSpPr>
            <p:spPr>
              <a:xfrm>
                <a:off x="623887" y="1145224"/>
                <a:ext cx="10892609" cy="4266361"/>
              </a:xfrm>
              <a:blipFill>
                <a:blip r:embed="rId2"/>
                <a:stretch>
                  <a:fillRect l="-560" t="-2286" r="-616" b="-1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2746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AEFF824-D478-D502-10E3-B56827F86980}"/>
                  </a:ext>
                </a:extLst>
              </p:cNvPr>
              <p:cNvSpPr>
                <a:spLocks noGrp="1"/>
              </p:cNvSpPr>
              <p:nvPr>
                <p:ph type="body" idx="1" hasCustomPrompt="1"/>
              </p:nvPr>
            </p:nvSpPr>
            <p:spPr>
              <a:xfrm>
                <a:off x="623887" y="1145224"/>
                <a:ext cx="10892609" cy="4266361"/>
              </a:xfrm>
            </p:spPr>
            <p:txBody>
              <a:bodyPr>
                <a:normAutofit/>
              </a:bodyPr>
              <a:lstStyle>
                <a:lvl1pPr marL="0" indent="0">
                  <a:buNone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457200" indent="0">
                  <a:buNone/>
                  <a:defRPr sz="2000">
                    <a:solidFill>
                      <a:schemeClr val="tx1">
                        <a:tint val="75000"/>
                      </a:schemeClr>
                    </a:solidFill>
                  </a:defRPr>
                </a:lvl2pPr>
                <a:lvl3pPr marL="914400" indent="0">
                  <a:buNone/>
                  <a:defRPr sz="1800">
                    <a:solidFill>
                      <a:schemeClr val="tx1">
                        <a:tint val="75000"/>
                      </a:schemeClr>
                    </a:solidFill>
                  </a:defRPr>
                </a:lvl3pPr>
                <a:lvl4pPr marL="13716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4pPr>
                <a:lvl5pPr marL="18288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5pPr>
                <a:lvl6pPr marL="22860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6pPr>
                <a:lvl7pPr marL="27432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7pPr>
                <a:lvl8pPr marL="32004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8pPr>
                <a:lvl9pPr marL="3657600" indent="0">
                  <a:buNone/>
                  <a:defRPr sz="1600">
                    <a:solidFill>
                      <a:schemeClr val="tx1">
                        <a:tint val="75000"/>
                      </a:schemeClr>
                    </a:solidFill>
                  </a:defRPr>
                </a:lvl9pPr>
              </a:lstStyle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ru-RU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AutoRegressive Integrated Moving Average применяются для предсказания движения объектов на основе их исторических данных.</a:t>
                </a:r>
              </a:p>
              <a:p>
                <a:pPr lvl="0"/>
                <a:endParaRPr lang="ru-RU" kern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800"/>
                  </a:lnSpc>
                  <a:spcBef>
                    <a:spcPts val="1800"/>
                  </a:spcBef>
                  <a:spcAft>
                    <a:spcPts val="1800"/>
                  </a:spcAft>
                  <a:tabLst>
                    <a:tab pos="3060700" algn="ctr"/>
                    <a:tab pos="6120130" algn="r"/>
                  </a:tabLst>
                </a:pPr>
                <a14:m>
                  <m:oMath xmlns:m="http://schemas.openxmlformats.org/officeDocument/2006/math">
                    <m:r>
                      <a:rPr lang="ru-RU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𝜙</m:t>
                    </m:r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sSup>
                      <m:sSup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d>
                      <m:d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	</a:t>
                </a:r>
                <a:endParaRPr lang="ru-RU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1800"/>
                  </a:lnSpc>
                  <a:spcBef>
                    <a:spcPts val="1800"/>
                  </a:spcBef>
                  <a:spcAft>
                    <a:spcPts val="1000"/>
                  </a:spcAft>
                </a:pPr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временной ряд, 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оператор задержки,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 полиномы авторегрессии и скользящего среднего,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белый шум.</a:t>
                </a:r>
                <a:endParaRPr lang="ru-RU" dirty="0">
                  <a:effectLst/>
                  <a:latin typeface="Aptos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AEFF824-D478-D502-10E3-B56827F86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 hasCustomPrompt="1"/>
              </p:nvPr>
            </p:nvSpPr>
            <p:spPr>
              <a:xfrm>
                <a:off x="623887" y="1145224"/>
                <a:ext cx="10892609" cy="4266361"/>
              </a:xfrm>
              <a:blipFill>
                <a:blip r:embed="rId2"/>
                <a:stretch>
                  <a:fillRect l="-560" t="-1571" r="-6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9420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8</a:t>
            </a:fld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AEFF824-D478-D502-10E3-B56827F8698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7" y="1145224"/>
            <a:ext cx="10892609" cy="426636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 Only Look Once, версия 8 — это современная модель глубокого обучения, предназначенная для задачи детекции и классификации объектов на изображениях и в видеопоследовательностях.</a:t>
            </a:r>
            <a:endParaRPr lang="en-US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каждой ячейки сетки модель применяет свёрточные нейронные сети.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7E3DDA-EDB6-A6BD-514B-EAD8B0FD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01" y="2834018"/>
            <a:ext cx="7753380" cy="18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A5C3B-8522-6E96-374A-E3F0521AE137}"/>
              </a:ext>
            </a:extLst>
          </p:cNvPr>
          <p:cNvSpPr txBox="1"/>
          <p:nvPr/>
        </p:nvSpPr>
        <p:spPr>
          <a:xfrm>
            <a:off x="3566160" y="4686004"/>
            <a:ext cx="5515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 – Применение сетки для видеокадра</a:t>
            </a:r>
          </a:p>
        </p:txBody>
      </p:sp>
    </p:spTree>
    <p:extLst>
      <p:ext uri="{BB962C8B-B14F-4D97-AF65-F5344CB8AC3E}">
        <p14:creationId xmlns:p14="http://schemas.microsoft.com/office/powerpoint/2010/main" val="30860346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6160" y="42516"/>
            <a:ext cx="8469323" cy="771697"/>
          </a:xfrm>
        </p:spPr>
        <p:txBody>
          <a:bodyPr>
            <a:noAutofit/>
          </a:bodyPr>
          <a:lstStyle/>
          <a:p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АНОМАЛИЙ ДВИЖЕНИЯ НА</a:t>
            </a:r>
            <a:b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ВИДЕОПОСЛЕДОВАТЕЛЬНОСТИ ПРИ ПОМОЩИ МЕТОДОВ ОБРАБОТКИ ВРЕМЕННЫХ РЯДОВ</a:t>
            </a:r>
            <a:endParaRPr lang="ru-RU" sz="200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Ёда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Н.Д. Курсовая работа Минск 2024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>
                <a:solidFill>
                  <a:schemeClr val="bg1"/>
                </a:solidFill>
              </a:rPr>
              <a:t>9</a:t>
            </a:fld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767EE5-FDB1-5EA6-A915-65D2F967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81" y="2683854"/>
            <a:ext cx="2674068" cy="23925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2EC8E7D-42A5-1197-FE46-201D3BC19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536" y="1377156"/>
            <a:ext cx="2582174" cy="369928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5461252-D252-4A25-C4EE-BE1576C8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098" y="2415365"/>
            <a:ext cx="3635709" cy="26610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F8001F-E9D7-4C81-0198-13B703F807B4}"/>
              </a:ext>
            </a:extLst>
          </p:cNvPr>
          <p:cNvSpPr txBox="1"/>
          <p:nvPr/>
        </p:nvSpPr>
        <p:spPr>
          <a:xfrm>
            <a:off x="1176069" y="5080734"/>
            <a:ext cx="5515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3 – Детекция автомобиля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A5A7C-D120-E8BA-D120-FF1ADF51E977}"/>
              </a:ext>
            </a:extLst>
          </p:cNvPr>
          <p:cNvSpPr txBox="1"/>
          <p:nvPr/>
        </p:nvSpPr>
        <p:spPr>
          <a:xfrm>
            <a:off x="7283098" y="5076441"/>
            <a:ext cx="5515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4 – 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Траектория движения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03829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1031</Words>
  <Application>Microsoft Office PowerPoint</Application>
  <PresentationFormat>Широкоэкранный</PresentationFormat>
  <Paragraphs>104</Paragraphs>
  <Slides>16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Cambria Math</vt:lpstr>
      <vt:lpstr>Times New Roman</vt:lpstr>
      <vt:lpstr>Тема Office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ОБНАРУЖЕНИЕ АНОМАЛИЙ ДВИЖЕНИЯ НА  ВИДЕОПОСЛЕДОВАТЕЛЬНОСТИ ПРИ ПОМОЩИ МЕТОДОВ ОБРАБОТКИ ВРЕМЕННЫХ РЯДОВ</vt:lpstr>
      <vt:lpstr>Список использованной литературы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Nikita Yoda</cp:lastModifiedBy>
  <cp:revision>77</cp:revision>
  <dcterms:created xsi:type="dcterms:W3CDTF">2019-01-28T06:34:39Z</dcterms:created>
  <dcterms:modified xsi:type="dcterms:W3CDTF">2024-12-17T01:18:57Z</dcterms:modified>
</cp:coreProperties>
</file>